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4"/>
  </p:notesMasterIdLst>
  <p:sldIdLst>
    <p:sldId id="260" r:id="rId3"/>
    <p:sldId id="329" r:id="rId4"/>
    <p:sldId id="348" r:id="rId5"/>
    <p:sldId id="272" r:id="rId6"/>
    <p:sldId id="349" r:id="rId7"/>
    <p:sldId id="350" r:id="rId8"/>
    <p:sldId id="351" r:id="rId9"/>
    <p:sldId id="355" r:id="rId10"/>
    <p:sldId id="331" r:id="rId11"/>
    <p:sldId id="259" r:id="rId12"/>
    <p:sldId id="352" r:id="rId13"/>
    <p:sldId id="353" r:id="rId14"/>
    <p:sldId id="354" r:id="rId15"/>
    <p:sldId id="317" r:id="rId16"/>
    <p:sldId id="336" r:id="rId17"/>
    <p:sldId id="308" r:id="rId18"/>
    <p:sldId id="315" r:id="rId19"/>
    <p:sldId id="275" r:id="rId20"/>
    <p:sldId id="328" r:id="rId21"/>
    <p:sldId id="327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990033"/>
    <a:srgbClr val="FFFFFF"/>
    <a:srgbClr val="FFFF66"/>
    <a:srgbClr val="000000"/>
    <a:srgbClr val="000099"/>
    <a:srgbClr val="EEECE1"/>
    <a:srgbClr val="FFCC66"/>
    <a:srgbClr val="FF99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8" autoAdjust="0"/>
    <p:restoredTop sz="93250" autoAdjust="0"/>
  </p:normalViewPr>
  <p:slideViewPr>
    <p:cSldViewPr>
      <p:cViewPr>
        <p:scale>
          <a:sx n="80" d="100"/>
          <a:sy n="80" d="100"/>
        </p:scale>
        <p:origin x="-108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727E9-66C8-44F5-9B15-2469DAB3ACC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6626-9B50-4942-8B26-F917EA874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7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09"/>
            <a:ext cx="7329840" cy="15270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09"/>
            <a:ext cx="7329840" cy="15270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752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3600" b="1" cap="none" spc="5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6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163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2"/>
            <a:ext cx="6558080" cy="61082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36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6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589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015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5"/>
            <a:ext cx="8229600" cy="58462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639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36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9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2" y="205465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2" y="2684517"/>
            <a:ext cx="4041775" cy="3035059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560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635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3600" b="1" cap="none" spc="5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6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284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72198" y="6357957"/>
            <a:ext cx="3071802" cy="50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944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776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18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573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2"/>
            <a:ext cx="6558080" cy="61082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36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6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5"/>
            <a:ext cx="8229600" cy="58462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36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9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2" y="205465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2" y="2684517"/>
            <a:ext cx="4041775" cy="3035059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00300" y="6286521"/>
            <a:ext cx="6031375" cy="285817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72198" y="6357957"/>
            <a:ext cx="3071802" cy="50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350361" y="222195"/>
            <a:ext cx="5793641" cy="7335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none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800" b="1" cap="none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endParaRPr lang="ru-RU" sz="28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284458" y="140651"/>
            <a:ext cx="1600724" cy="1068935"/>
            <a:chOff x="488480" y="164079"/>
            <a:chExt cx="1600724" cy="10689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Овал 19"/>
            <p:cNvSpPr/>
            <p:nvPr userDrawn="1"/>
          </p:nvSpPr>
          <p:spPr>
            <a:xfrm>
              <a:off x="601670" y="374899"/>
              <a:ext cx="1374345" cy="819608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 userDrawn="1"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80" y="164079"/>
              <a:ext cx="1600724" cy="1068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8501090" y="6643709"/>
            <a:ext cx="642910" cy="214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50361" y="222195"/>
            <a:ext cx="5793641" cy="7335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8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284458" y="140651"/>
            <a:ext cx="1600724" cy="1068935"/>
            <a:chOff x="488480" y="164079"/>
            <a:chExt cx="1600724" cy="10689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Овал 19"/>
            <p:cNvSpPr/>
            <p:nvPr userDrawn="1"/>
          </p:nvSpPr>
          <p:spPr>
            <a:xfrm>
              <a:off x="601670" y="374899"/>
              <a:ext cx="1374345" cy="819608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 userDrawn="1"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80" y="164079"/>
              <a:ext cx="1600724" cy="1068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8501090" y="6643709"/>
            <a:ext cx="642910" cy="214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916594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9351" y="4941888"/>
            <a:ext cx="830921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ОГБПОУ «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Мантуровский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политехнический техникум Костромской области»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179390" y="5112360"/>
            <a:ext cx="1796627" cy="1201253"/>
            <a:chOff x="362" y="210"/>
            <a:chExt cx="1111" cy="846"/>
          </a:xfrm>
        </p:grpSpPr>
        <p:sp>
          <p:nvSpPr>
            <p:cNvPr id="4102" name="Oval 5"/>
            <p:cNvSpPr>
              <a:spLocks noChangeArrowheads="1"/>
            </p:cNvSpPr>
            <p:nvPr/>
          </p:nvSpPr>
          <p:spPr bwMode="auto">
            <a:xfrm>
              <a:off x="362" y="210"/>
              <a:ext cx="1111" cy="8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itchFamily="34" charset="0"/>
              </a:endParaRPr>
            </a:p>
          </p:txBody>
        </p:sp>
        <p:pic>
          <p:nvPicPr>
            <p:cNvPr id="4103" name="Picture 6" descr="эмблема ГГПК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10"/>
              <a:ext cx="1067" cy="8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Рисунок 1" descr="Технику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2913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fad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4940" objId="4"/>
        <p14:triggerEvt type="onClick" time="494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5"/>
          <p:cNvSpPr>
            <a:spLocks noGrp="1"/>
          </p:cNvSpPr>
          <p:nvPr>
            <p:ph sz="half" idx="4294967295"/>
          </p:nvPr>
        </p:nvSpPr>
        <p:spPr>
          <a:xfrm>
            <a:off x="647056" y="1700808"/>
            <a:ext cx="8496944" cy="24857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ПРЕПОДАВАТЕЛИ -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команда опытных профессионалов, знающих и любящих своё дело.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Среди преподавателей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преподавателей имеют  высшую и первую квалификационные категории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WORLDSKILLS</a:t>
            </a:r>
            <a:endParaRPr lang="ru-RU" dirty="0"/>
          </a:p>
        </p:txBody>
      </p:sp>
      <p:pic>
        <p:nvPicPr>
          <p:cNvPr id="99331" name="Picture 3" descr="F:\Фото\WORLD SKILLS 2017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2592289" cy="1944216"/>
          </a:xfrm>
          <a:prstGeom prst="rect">
            <a:avLst/>
          </a:prstGeom>
          <a:noFill/>
        </p:spPr>
      </p:pic>
      <p:pic>
        <p:nvPicPr>
          <p:cNvPr id="99332" name="Picture 4" descr="F:\Фото\WORLD SKILLS 2017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84984"/>
            <a:ext cx="2808312" cy="2106234"/>
          </a:xfrm>
          <a:prstGeom prst="rect">
            <a:avLst/>
          </a:prstGeom>
          <a:noFill/>
        </p:spPr>
      </p:pic>
      <p:pic>
        <p:nvPicPr>
          <p:cNvPr id="99333" name="Picture 5" descr="F:\Фото\WORLD SKILLS 2017\CAM08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2952328" cy="22142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70080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2016 году </a:t>
            </a:r>
            <a:r>
              <a:rPr lang="ru-RU" sz="2400" dirty="0" err="1" smtClean="0"/>
              <a:t>Сердцева</a:t>
            </a:r>
            <a:r>
              <a:rPr lang="ru-RU" sz="2400" dirty="0" smtClean="0"/>
              <a:t> Валерия заняла 2 место</a:t>
            </a:r>
          </a:p>
          <a:p>
            <a:r>
              <a:rPr lang="ru-RU" sz="2400" dirty="0" smtClean="0"/>
              <a:t>В 2017 году </a:t>
            </a:r>
            <a:r>
              <a:rPr lang="ru-RU" sz="2400" dirty="0" err="1" smtClean="0"/>
              <a:t>Шлепина</a:t>
            </a:r>
            <a:r>
              <a:rPr lang="ru-RU" sz="2400" dirty="0" smtClean="0"/>
              <a:t> Екатерина заняла 3 место 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достижения</a:t>
            </a:r>
            <a:endParaRPr lang="ru-RU" dirty="0"/>
          </a:p>
        </p:txBody>
      </p:sp>
      <p:pic>
        <p:nvPicPr>
          <p:cNvPr id="21510" name="Picture 6" descr="http://xn----8sbgjpmobeglbxsjkgz.xn--p1ai/images/foto/Lizhnya-2017/DSCN1393-b.jpg"/>
          <p:cNvPicPr>
            <a:picLocks noChangeAspect="1" noChangeArrowheads="1"/>
          </p:cNvPicPr>
          <p:nvPr/>
        </p:nvPicPr>
        <p:blipFill>
          <a:blip r:embed="rId2" cstate="print"/>
          <a:srcRect l="8571" t="11428" r="14286"/>
          <a:stretch>
            <a:fillRect/>
          </a:stretch>
        </p:blipFill>
        <p:spPr bwMode="auto">
          <a:xfrm>
            <a:off x="4572000" y="1556792"/>
            <a:ext cx="2425044" cy="2088232"/>
          </a:xfrm>
          <a:prstGeom prst="rect">
            <a:avLst/>
          </a:prstGeom>
          <a:noFill/>
        </p:spPr>
      </p:pic>
      <p:pic>
        <p:nvPicPr>
          <p:cNvPr id="21512" name="Picture 8" descr="Грамота команда Техник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2088708" cy="2880320"/>
          </a:xfrm>
          <a:prstGeom prst="rect">
            <a:avLst/>
          </a:prstGeom>
          <a:noFill/>
        </p:spPr>
      </p:pic>
      <p:pic>
        <p:nvPicPr>
          <p:cNvPr id="21514" name="Picture 10" descr="Грамота Юрчен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1990725" cy="2743201"/>
          </a:xfrm>
          <a:prstGeom prst="rect">
            <a:avLst/>
          </a:prstGeom>
          <a:noFill/>
        </p:spPr>
      </p:pic>
      <p:pic>
        <p:nvPicPr>
          <p:cNvPr id="21516" name="Picture 12" descr="Виноградов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429000"/>
            <a:ext cx="1819275" cy="2495551"/>
          </a:xfrm>
          <a:prstGeom prst="rect">
            <a:avLst/>
          </a:prstGeom>
          <a:noFill/>
        </p:spPr>
      </p:pic>
      <p:pic>
        <p:nvPicPr>
          <p:cNvPr id="21518" name="Picture 14" descr="http://xn----8sbgjpmobeglbxsjkgz.xn--p1ai/images/foto/volna-zdor/volna-zdor-2018-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212" y="2708920"/>
            <a:ext cx="2400267" cy="1800200"/>
          </a:xfrm>
          <a:prstGeom prst="rect">
            <a:avLst/>
          </a:prstGeom>
          <a:noFill/>
        </p:spPr>
      </p:pic>
      <p:pic>
        <p:nvPicPr>
          <p:cNvPr id="21520" name="Picture 16" descr="http://xn----8sbgjpmobeglbxsjkgz.xn--p1ai/images/foto/volna-zdor/volna-zdor-2018-4f.jpg"/>
          <p:cNvPicPr>
            <a:picLocks noChangeAspect="1" noChangeArrowheads="1"/>
          </p:cNvPicPr>
          <p:nvPr/>
        </p:nvPicPr>
        <p:blipFill>
          <a:blip r:embed="rId7" cstate="print"/>
          <a:srcRect l="17500" b="13333"/>
          <a:stretch>
            <a:fillRect/>
          </a:stretch>
        </p:blipFill>
        <p:spPr bwMode="auto">
          <a:xfrm>
            <a:off x="4283968" y="4221088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014" y="374902"/>
            <a:ext cx="6988474" cy="610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Кружковая работа со школьниками</a:t>
            </a:r>
            <a:endParaRPr lang="ru-RU" dirty="0"/>
          </a:p>
        </p:txBody>
      </p:sp>
      <p:pic>
        <p:nvPicPr>
          <p:cNvPr id="4" name="Picture 2" descr="http://xn----8sbgjpmobeglbxsjkgz.xn--p1ai/images/foto/kruzhok/DSC06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2952328" cy="1944216"/>
          </a:xfrm>
          <a:prstGeom prst="rect">
            <a:avLst/>
          </a:prstGeom>
          <a:noFill/>
        </p:spPr>
      </p:pic>
      <p:pic>
        <p:nvPicPr>
          <p:cNvPr id="5" name="Picture 4" descr="http://xn----8sbgjpmobeglbxsjkgz.xn--p1ai/images/kvidich/DSC06927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2880320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Карвинг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Спортивные игры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https://im0-tub-ru.yandex.net/i?id=9f1be51de82c3f7f256396ef5b3ee0c8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2647887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80112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159818" y="261742"/>
            <a:ext cx="5760640" cy="642943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НАШИ   УЧАЩИЕСЯ-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glow rad="495300">
                    <a:schemeClr val="bg1">
                      <a:alpha val="7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мастер-классов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glow rad="495300">
                    <a:schemeClr val="bg1">
                      <a:alpha val="7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spc="50" dirty="0">
                <a:ln w="11430"/>
                <a:solidFill>
                  <a:srgbClr val="C00000"/>
                </a:solidFill>
                <a:effectLst>
                  <a:glow rad="495300">
                    <a:schemeClr val="bg1">
                      <a:alpha val="7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200" b="1" spc="50" dirty="0">
              <a:ln w="11430"/>
              <a:solidFill>
                <a:srgbClr val="C00000"/>
              </a:solidFill>
              <a:effectLst>
                <a:glow rad="495300">
                  <a:schemeClr val="bg1">
                    <a:alpha val="71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 descr="F:\Фото\МАСТЕР-КЛАСС  2016\CAM07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601119" cy="1950839"/>
          </a:xfrm>
          <a:prstGeom prst="rect">
            <a:avLst/>
          </a:prstGeom>
          <a:noFill/>
        </p:spPr>
      </p:pic>
      <p:pic>
        <p:nvPicPr>
          <p:cNvPr id="8194" name="Picture 2" descr="F:\Фото\МАСТЕР-КЛАСС  2016\CAM07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592288" cy="1944216"/>
          </a:xfrm>
          <a:prstGeom prst="rect">
            <a:avLst/>
          </a:prstGeom>
          <a:noFill/>
        </p:spPr>
      </p:pic>
      <p:pic>
        <p:nvPicPr>
          <p:cNvPr id="8195" name="Picture 3" descr="F:\Фото\Ярмарка профессий ОВЗ 6.04.17г\CAM08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628800"/>
            <a:ext cx="2520280" cy="18902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Мастер-класс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«Карвинг»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F:\Фото\Ярмарка профессий ОВЗ 6.04.17г\CAM08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2664296" cy="199822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31840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Мастер-класс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«Роспись пряников»</a:t>
            </a:r>
          </a:p>
        </p:txBody>
      </p:sp>
      <p:pic>
        <p:nvPicPr>
          <p:cNvPr id="8197" name="Picture 5" descr="F:\Фото\мастер-рыба\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628800"/>
            <a:ext cx="2592288" cy="1944216"/>
          </a:xfrm>
          <a:prstGeom prst="rect">
            <a:avLst/>
          </a:prstGeom>
          <a:noFill/>
        </p:spPr>
      </p:pic>
      <p:pic>
        <p:nvPicPr>
          <p:cNvPr id="8198" name="Picture 6" descr="F:\Фото\мастер-рыба\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293096"/>
            <a:ext cx="2592288" cy="19442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19664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Мастер-класс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«Фаршированная рыба»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689" y="0"/>
            <a:ext cx="6425311" cy="720080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solidFill>
                  <a:srgbClr val="C00000"/>
                </a:solidFill>
                <a:effectLst>
                  <a:glow rad="495300">
                    <a:schemeClr val="bg1">
                      <a:alpha val="7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конкурсов</a:t>
            </a:r>
            <a:endParaRPr lang="ru-RU" sz="4400" dirty="0">
              <a:solidFill>
                <a:srgbClr val="C00000"/>
              </a:solidFill>
              <a:effectLst>
                <a:glow rad="495300">
                  <a:schemeClr val="bg1">
                    <a:alpha val="71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1" name="Picture 1" descr="F:\Фото\КОСТРОМСКАЯ ЯРМАРКА\CAM07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12776"/>
            <a:ext cx="2952328" cy="2214246"/>
          </a:xfrm>
          <a:prstGeom prst="rect">
            <a:avLst/>
          </a:prstGeom>
          <a:noFill/>
        </p:spPr>
      </p:pic>
      <p:pic>
        <p:nvPicPr>
          <p:cNvPr id="5122" name="Picture 2" descr="F:\Фото\КОСТРОМСКАЯ ЯРМАРКА\CAM07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880320" cy="21602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9512" y="36450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«Кулебяка да гусь»</a:t>
            </a:r>
          </a:p>
        </p:txBody>
      </p:sp>
      <p:pic>
        <p:nvPicPr>
          <p:cNvPr id="5123" name="Picture 3" descr="F:\Фото\Фото доя авангарда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340768"/>
            <a:ext cx="3024336" cy="226825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31840" y="35730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«День Костромского села 2018»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Конкурс ростовых кукол</a:t>
            </a:r>
          </a:p>
        </p:txBody>
      </p:sp>
      <p:pic>
        <p:nvPicPr>
          <p:cNvPr id="5126" name="Picture 6" descr="F:\Фото\Фото доя авангарда\9.jpg"/>
          <p:cNvPicPr>
            <a:picLocks noChangeAspect="1" noChangeArrowheads="1"/>
          </p:cNvPicPr>
          <p:nvPr/>
        </p:nvPicPr>
        <p:blipFill>
          <a:blip r:embed="rId5" cstate="print"/>
          <a:srcRect l="10734" r="7298"/>
          <a:stretch>
            <a:fillRect/>
          </a:stretch>
        </p:blipFill>
        <p:spPr bwMode="auto">
          <a:xfrm>
            <a:off x="3419872" y="4005063"/>
            <a:ext cx="2736304" cy="191071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131840" y="58772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Костромская губернская ярмарка</a:t>
            </a:r>
          </a:p>
        </p:txBody>
      </p:sp>
      <p:pic>
        <p:nvPicPr>
          <p:cNvPr id="5127" name="Picture 7" descr="F:\Фото\Фото доя авангарда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24744"/>
            <a:ext cx="2641476" cy="198110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300192" y="3140968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Конкурс инновационных технологий</a:t>
            </a:r>
          </a:p>
        </p:txBody>
      </p:sp>
      <p:pic>
        <p:nvPicPr>
          <p:cNvPr id="5129" name="Picture 9" descr="http://xn----8sbgjpmobeglbxsjkgz.xn--p1ai/images/foto/2018/yarm-20186.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933056"/>
            <a:ext cx="2640293" cy="198022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300192" y="594928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Никольская ярмарка</a:t>
            </a:r>
          </a:p>
        </p:txBody>
      </p:sp>
    </p:spTree>
    <p:extLst>
      <p:ext uri="{BB962C8B-B14F-4D97-AF65-F5344CB8AC3E}">
        <p14:creationId xmlns="" xmlns:p14="http://schemas.microsoft.com/office/powerpoint/2010/main" val="2113035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F:\Фото\Л.А\DSC02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892480" cy="5229200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275858" y="10525"/>
            <a:ext cx="5688631" cy="46614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spcBef>
                <a:spcPct val="0"/>
              </a:spcBef>
              <a:buNone/>
              <a:defRPr sz="3600" b="1" cap="none" spc="50">
                <a:ln w="11430"/>
                <a:solidFill>
                  <a:srgbClr val="C000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Занятия по освоению выбранной профессии проходят  в    специально оборудованных кабинетах…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5347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0"/>
            <a:ext cx="7170000" cy="107154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dirty="0" smtClean="0">
                <a:solidFill>
                  <a:srgbClr val="C00000"/>
                </a:solidFill>
                <a:effectLst>
                  <a:glow rad="495300">
                    <a:schemeClr val="bg1">
                      <a:alpha val="7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столовая, работает буфет, </a:t>
            </a:r>
            <a:endParaRPr lang="ru-RU" sz="5400" dirty="0">
              <a:solidFill>
                <a:srgbClr val="C00000"/>
              </a:solidFill>
              <a:effectLst>
                <a:glow rad="495300">
                  <a:schemeClr val="bg1">
                    <a:alpha val="71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3" name="Picture 1" descr="F:\Фото\Л.А\IMG_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526"/>
            <a:ext cx="9144000" cy="51334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312368" cy="248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953977" cy="191683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effectLst>
                  <a:glow rad="495300">
                    <a:schemeClr val="bg1">
                      <a:alpha val="7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благоустроенное общежитие </a:t>
            </a:r>
            <a:endParaRPr lang="ru-RU" sz="4800" dirty="0">
              <a:solidFill>
                <a:srgbClr val="C00000"/>
              </a:solidFill>
              <a:effectLst>
                <a:glow rad="495300">
                  <a:schemeClr val="bg1">
                    <a:alpha val="71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obsha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0296"/>
            <a:ext cx="3600400" cy="2817704"/>
          </a:xfrm>
          <a:prstGeom prst="rect">
            <a:avLst/>
          </a:prstGeom>
          <a:noFill/>
        </p:spPr>
      </p:pic>
      <p:pic>
        <p:nvPicPr>
          <p:cNvPr id="14339" name="Picture 3" descr="F:\Фото\Л.А\IMG_0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4232720" cy="237626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11560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ВСЕМ нуждающимся </a:t>
            </a:r>
            <a:endParaRPr lang="ru-RU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студентам предоставляется </a:t>
            </a:r>
            <a:endParaRPr lang="ru-RU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ОБЩЕЖИТИЕ!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F:\Фото\Л.А\DSC0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1" y="4217020"/>
            <a:ext cx="8715375" cy="2308324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Будем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рады видеть Вас в числе учащихся нашего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техникума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116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" y="1346045"/>
            <a:ext cx="9090399" cy="491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1903849" y="209726"/>
            <a:ext cx="4821238" cy="915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ИСТОРИИ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367672"/>
            <a:ext cx="9332688" cy="54428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-36512" y="5445224"/>
            <a:ext cx="944607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1956 - открыт Гродненский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филиал 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Минского политехникума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5589240"/>
            <a:ext cx="9369201" cy="12618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1964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Гродненский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вечерний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политехнический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техникум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" y="1395209"/>
            <a:ext cx="9320658" cy="550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395210"/>
            <a:ext cx="9303748" cy="5507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Прямоугольник 18"/>
          <p:cNvSpPr/>
          <p:nvPr/>
        </p:nvSpPr>
        <p:spPr>
          <a:xfrm>
            <a:off x="-36512" y="1304764"/>
            <a:ext cx="9303748" cy="5690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83805" y="-99392"/>
            <a:ext cx="34742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23528" y="1546920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Училище механизации сельского хозяйства № 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образовано в 1952 году.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Училище механизации сельского хозяйства № 4 переименовано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Сельское профессиональное техническое училище № 3 (СПТУ № 3)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1962 году.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СПТУ № 3 реорганизовано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среднее профессиональное техническое училище № 12 (СПТУ № 12)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1984 году.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СПТУ № 12 переименовано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Профессиональное техническое учебное заведение № 12 (ПТУЗ № 12)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1 сентября 1993 года.</a:t>
            </a:r>
          </a:p>
          <a:p>
            <a:pPr lvl="0"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ПТУЗ № 12 переименовано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 начального профессионального образования «Профессиональное училище № 12»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2001 году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Государственное образовательное учреждение начального профессионального образования Профессиональное училище № 12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Костромской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 начального профессионального образования «Профессиональное училище № 12»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Костромской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299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24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95536" y="2060848"/>
            <a:ext cx="8385175" cy="14319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000" dirty="0">
                <a:solidFill>
                  <a:srgbClr val="921508"/>
                </a:solidFill>
                <a:latin typeface="Arial Black" pitchFamily="34" charset="0"/>
                <a:ea typeface="+mj-ea"/>
                <a:cs typeface="+mj-cs"/>
              </a:rPr>
              <a:t>Приглашаем посетить наш сайт:</a:t>
            </a:r>
          </a:p>
        </p:txBody>
      </p:sp>
      <p:sp>
        <p:nvSpPr>
          <p:cNvPr id="5" name="Rectangle 3"/>
          <p:cNvSpPr>
            <a:spLocks noRot="1" noChangeArrowheads="1"/>
          </p:cNvSpPr>
          <p:nvPr/>
        </p:nvSpPr>
        <p:spPr bwMode="auto">
          <a:xfrm>
            <a:off x="467544" y="4221088"/>
            <a:ext cx="8385175" cy="1431925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</a:rPr>
              <a:t>http://</a:t>
            </a:r>
            <a:r>
              <a:rPr lang="ru-RU" sz="5400" b="1" i="1" dirty="0" err="1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</a:rPr>
              <a:t>техникум-мантурово.рф</a:t>
            </a:r>
            <a:r>
              <a:rPr lang="ru-RU" sz="54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</a:rPr>
              <a:t>/</a:t>
            </a:r>
            <a:endParaRPr lang="ru-RU" sz="5400" b="1" i="1" dirty="0">
              <a:solidFill>
                <a:srgbClr val="1919B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antGarde Bk BT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187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877329"/>
            <a:ext cx="8208912" cy="201622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  <a:t>Адрес приемной комиссии:</a:t>
            </a:r>
            <a:r>
              <a:rPr lang="ru-RU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  <a:t> </a:t>
            </a:r>
            <a:r>
              <a:rPr lang="ru-RU" sz="4800" b="1" i="1" dirty="0" err="1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  <a:t>г.Мантурово</a:t>
            </a:r>
            <a:r>
              <a:rPr lang="ru-RU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  <a:t/>
            </a:r>
            <a:br>
              <a:rPr lang="ru-RU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</a:br>
            <a:r>
              <a:rPr lang="ru-RU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  <a:t>ул.Больничная, 2</a:t>
            </a:r>
            <a:r>
              <a:rPr lang="en-US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  <a:t/>
            </a:r>
            <a:br>
              <a:rPr lang="en-US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4800" b="1" dirty="0" smtClean="0">
                <a:solidFill>
                  <a:srgbClr val="FF0000"/>
                </a:solidFill>
              </a:rPr>
              <a:t>:</a:t>
            </a:r>
            <a:r>
              <a:rPr lang="en-US" sz="4800" b="1" dirty="0" smtClean="0"/>
              <a:t>: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  <a:t>ptu12@yandex.ru</a:t>
            </a:r>
            <a:r>
              <a:rPr lang="ru-RU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  <a:t/>
            </a:r>
            <a:br>
              <a:rPr lang="ru-RU" sz="4800" b="1" i="1" dirty="0" smtClean="0">
                <a:solidFill>
                  <a:srgbClr val="191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  <a:ea typeface="+mn-ea"/>
                <a:cs typeface="+mn-cs"/>
              </a:rPr>
            </a:br>
            <a:endParaRPr lang="ru-RU" sz="4800" b="1" i="1" dirty="0">
              <a:solidFill>
                <a:srgbClr val="1919B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antGarde Bk BT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8" y="1123003"/>
            <a:ext cx="7426585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ВАМ СДЕЛАТЬ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ПРАВИЛЬНЫЙ ВЫБОР!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963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" y="1346045"/>
            <a:ext cx="9090399" cy="491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1903849" y="209726"/>
            <a:ext cx="4821238" cy="915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ИСТОРИИ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367672"/>
            <a:ext cx="9332688" cy="54428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-36512" y="5445224"/>
            <a:ext cx="944607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1956 - открыт Гродненский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филиал 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Минского политехникума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5589240"/>
            <a:ext cx="9369201" cy="12618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1964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Гродненский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вечерний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политехнический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техникум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" y="1395209"/>
            <a:ext cx="9320658" cy="550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395210"/>
            <a:ext cx="9303748" cy="5507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Прямоугольник 18"/>
          <p:cNvSpPr/>
          <p:nvPr/>
        </p:nvSpPr>
        <p:spPr>
          <a:xfrm>
            <a:off x="-36512" y="1304764"/>
            <a:ext cx="9303748" cy="5690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83805" y="-99392"/>
            <a:ext cx="34742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67544" y="1172047"/>
            <a:ext cx="849694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Государственное образовательное учреждение начального профессионального образования «Профессиональное училище № 12»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Костромской области переименовано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образовательное учреждение начального профессионального образования «Профессиональное училище № 12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Мантурова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Костромской области» (ОГБОУ НПО «Профессиональное училище № 12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Костромской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2011 году.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Областное  государственное бюджетное образовательное учреждение начального профессионального образования «Профессиональное училище № 12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Костромской области»  переименовано 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образовательное учреждение среднего профессионального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Мантуровский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политехнический  техникум»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2012 году.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Областное государственное бюджетное образовательное учреждение среднего профессионального образования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Мантуровский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политехнический  техникум» переименовано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Мантуровский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политехнический техникум Костромской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2013 году.</a:t>
            </a:r>
          </a:p>
          <a:p>
            <a:pPr lvl="0" algn="just"/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299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24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85736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программам подготовки специалистов среднего звена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Техникум ведет подготовку</a:t>
            </a:r>
          </a:p>
        </p:txBody>
      </p:sp>
      <p:pic>
        <p:nvPicPr>
          <p:cNvPr id="53252" name="Picture 4" descr="http://nbgazeta.ru/sites/default/files/field/image/dsc_2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2132856"/>
            <a:ext cx="2678026" cy="1872208"/>
          </a:xfrm>
          <a:prstGeom prst="rect">
            <a:avLst/>
          </a:prstGeom>
          <a:noFill/>
        </p:spPr>
      </p:pic>
      <p:pic>
        <p:nvPicPr>
          <p:cNvPr id="53250" name="Picture 2" descr="https://dobrocom.info/wp-content/uploads/2018/04/d2e0eb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2597405" cy="1872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725144"/>
            <a:ext cx="4427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Программирование в компьютерных системах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очная форма обучения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год 10 мес.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3254" name="Picture 6" descr="http://fb.ru/misc/i/gallery/110914/2965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04864"/>
            <a:ext cx="3646861" cy="20477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99992" y="4365104"/>
            <a:ext cx="4427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Техническое обслуживание и ремонт автомобильного транспорта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заочная форма обучения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год 10 мес.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85736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программам подготовки квалифицированных рабочих, служащих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Техникум ведет подготовку</a:t>
            </a:r>
          </a:p>
        </p:txBody>
      </p:sp>
      <p:pic>
        <p:nvPicPr>
          <p:cNvPr id="97281" name="Рисунок 5" descr="C:\Users\Владелец\AppData\Local\Microsoft\Windows\Temporary Internet Files\Content.Word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92897"/>
            <a:ext cx="2195736" cy="176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Рисунок 2" descr="C:\Users\Владелец\AppData\Local\Microsoft\Windows\Temporary Internet Files\Content.Word\DSC03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48880"/>
            <a:ext cx="298158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 descr="F:\Фото\Фото доя авангарда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448272" cy="1836204"/>
          </a:xfrm>
          <a:prstGeom prst="rect">
            <a:avLst/>
          </a:prstGeom>
          <a:noFill/>
        </p:spPr>
      </p:pic>
      <p:pic>
        <p:nvPicPr>
          <p:cNvPr id="97284" name="Рисунок 1" descr="C:\Users\Владелец\AppData\Local\Microsoft\Windows\Temporary Internet Files\Content.Word\Фото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1" y="3501008"/>
            <a:ext cx="2448272" cy="136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4941168"/>
            <a:ext cx="266429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Повар, кондитер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очная форма обучения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год 10 мес.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486916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00FF"/>
                </a:solidFill>
              </a:rPr>
              <a:t>Мастер по техническому обслуживанию и ремонту машинно-тракторного парка</a:t>
            </a:r>
            <a:endParaRPr lang="ru-RU" sz="2000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очная форма обучения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год 10 мес.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85736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программам профессионального обучения – программ профессиональной подготовки по профессиям рабочих, должностям служащих.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Техникум ведет подготовку</a:t>
            </a:r>
          </a:p>
        </p:txBody>
      </p:sp>
      <p:pic>
        <p:nvPicPr>
          <p:cNvPr id="96258" name="Picture 2" descr="F:\Фото\Фото доя авангард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952328" cy="221424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2996952"/>
            <a:ext cx="3101237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301208"/>
            <a:ext cx="266429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Повар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очная форма обучения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год 10 мес.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30120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Операторы ЭВМ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очно-заочная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форма обучения 10 мес.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6260" name="Picture 4" descr="http://gounpopu75.narod.ru/Prof/9kl/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1658" y="2924944"/>
            <a:ext cx="3072342" cy="23042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40152" y="522920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Слесарь-ремонтник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очно-заочная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форма обучения 10 мес.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56792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990033"/>
                </a:solidFill>
              </a:rPr>
              <a:t>В техникуме осуществляется платное профессиональное обучение</a:t>
            </a:r>
            <a:r>
              <a:rPr lang="ru-RU" sz="2400" dirty="0" smtClean="0">
                <a:solidFill>
                  <a:srgbClr val="990033"/>
                </a:solidFill>
              </a:rPr>
              <a:t> </a:t>
            </a:r>
            <a:r>
              <a:rPr lang="ru-RU" sz="2400" b="1" i="1" u="sng" dirty="0" smtClean="0">
                <a:solidFill>
                  <a:srgbClr val="990033"/>
                </a:solidFill>
              </a:rPr>
              <a:t>по  профессиям:</a:t>
            </a:r>
            <a:endParaRPr lang="ru-RU" sz="2400" dirty="0" smtClean="0">
              <a:solidFill>
                <a:srgbClr val="990033"/>
              </a:solidFill>
            </a:endParaRPr>
          </a:p>
          <a:p>
            <a:r>
              <a:rPr lang="ru-RU" sz="2000" b="1" i="1" dirty="0" smtClean="0"/>
              <a:t> </a:t>
            </a:r>
            <a:endParaRPr lang="ru-RU" sz="2000" dirty="0" smtClean="0"/>
          </a:p>
          <a:p>
            <a:pPr lvl="0"/>
            <a:r>
              <a:rPr lang="ru-RU" sz="2000" dirty="0" smtClean="0"/>
              <a:t>Повар</a:t>
            </a:r>
          </a:p>
          <a:p>
            <a:pPr lvl="0"/>
            <a:r>
              <a:rPr lang="ru-RU" sz="2000" dirty="0" smtClean="0"/>
              <a:t>Кондитер</a:t>
            </a:r>
          </a:p>
          <a:p>
            <a:pPr lvl="0"/>
            <a:r>
              <a:rPr lang="ru-RU" sz="2000" dirty="0" smtClean="0"/>
              <a:t>Пекарь</a:t>
            </a:r>
          </a:p>
          <a:p>
            <a:pPr lvl="0"/>
            <a:r>
              <a:rPr lang="ru-RU" sz="2000" dirty="0" err="1" smtClean="0"/>
              <a:t>Электрогазосварщик</a:t>
            </a:r>
            <a:endParaRPr lang="ru-RU" sz="2000" dirty="0" smtClean="0"/>
          </a:p>
          <a:p>
            <a:pPr lvl="0"/>
            <a:r>
              <a:rPr lang="ru-RU" sz="2000" dirty="0" smtClean="0"/>
              <a:t>Электросварщик ручной сварки</a:t>
            </a:r>
          </a:p>
          <a:p>
            <a:pPr lvl="0"/>
            <a:r>
              <a:rPr lang="ru-RU" sz="2000" dirty="0" smtClean="0"/>
              <a:t>Газосварщик</a:t>
            </a:r>
          </a:p>
          <a:p>
            <a:pPr lvl="0"/>
            <a:r>
              <a:rPr lang="ru-RU" sz="2000" dirty="0" smtClean="0"/>
              <a:t>1С: Бухгалтерия</a:t>
            </a:r>
          </a:p>
          <a:p>
            <a:pPr lvl="0"/>
            <a:r>
              <a:rPr lang="ru-RU" sz="2000" dirty="0" smtClean="0"/>
              <a:t>Оператор ЭВМ</a:t>
            </a:r>
          </a:p>
          <a:p>
            <a:pPr lvl="0"/>
            <a:r>
              <a:rPr lang="ru-RU" sz="2000" dirty="0" smtClean="0"/>
              <a:t>Слесарь</a:t>
            </a:r>
          </a:p>
          <a:p>
            <a:pPr lvl="0"/>
            <a:r>
              <a:rPr lang="ru-RU" sz="2000" dirty="0" smtClean="0"/>
              <a:t>Тракторист</a:t>
            </a:r>
          </a:p>
          <a:p>
            <a:pPr lvl="0"/>
            <a:r>
              <a:rPr lang="ru-RU" sz="2000" dirty="0" smtClean="0"/>
              <a:t>Водитель категории «В», «С», «А», «М»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4788024" cy="3600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3933056"/>
            <a:ext cx="5075611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788020" cy="269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01" y="3933056"/>
            <a:ext cx="4887263" cy="2924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30" y="1733062"/>
            <a:ext cx="8719406" cy="46085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6000" dirty="0" smtClean="0"/>
              <a:t>Наши профессии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8000" dirty="0" smtClean="0"/>
              <a:t>ВОСТРЕБОВАНЫ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на современном рынке труда 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4280502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5401" y="1556792"/>
            <a:ext cx="7948599" cy="480131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>
                  <a:solidFill>
                    <a:srgbClr val="000099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Контингент учащихся </a:t>
            </a:r>
            <a:r>
              <a:rPr lang="ru-RU" sz="3600" b="1" spc="50" dirty="0" smtClean="0">
                <a:ln w="11430">
                  <a:solidFill>
                    <a:srgbClr val="000099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техникума составляет 249 человек: 144 по очной форме обучения, 60 по заочной, 45 по </a:t>
            </a:r>
            <a:r>
              <a:rPr lang="ru-RU" sz="3600" b="1" spc="50" dirty="0" err="1" smtClean="0">
                <a:ln w="11430">
                  <a:solidFill>
                    <a:srgbClr val="000099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очно-заочной</a:t>
            </a:r>
            <a:r>
              <a:rPr lang="ru-RU" sz="3600" b="1" spc="50" dirty="0" smtClean="0">
                <a:ln w="11430">
                  <a:solidFill>
                    <a:srgbClr val="000099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>
              <a:defRPr/>
            </a:pPr>
            <a:endParaRPr lang="ru-RU" sz="3600" b="1" spc="50" dirty="0" smtClean="0">
              <a:ln w="11430">
                <a:solidFill>
                  <a:srgbClr val="000099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 smtClean="0">
              <a:ln w="11430">
                <a:solidFill>
                  <a:srgbClr val="000099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>
                <a:solidFill>
                  <a:srgbClr val="000099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2400" b="1" spc="50" dirty="0">
              <a:ln w="11430">
                <a:solidFill>
                  <a:srgbClr val="000099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505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598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2_Office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Наши профессии  ВОСТРЕБОВАНЫ на современном рынке труда </vt:lpstr>
      <vt:lpstr>Слайд 9</vt:lpstr>
      <vt:lpstr>Слайд 10</vt:lpstr>
      <vt:lpstr>WORLDSKILLS</vt:lpstr>
      <vt:lpstr>Спортивные достижения</vt:lpstr>
      <vt:lpstr>Кружковая работа со школьниками</vt:lpstr>
      <vt:lpstr>Слайд 14</vt:lpstr>
      <vt:lpstr> конкурсов</vt:lpstr>
      <vt:lpstr>Слайд 16</vt:lpstr>
      <vt:lpstr>Слайд 17</vt:lpstr>
      <vt:lpstr>есть благоустроенное общежитие </vt:lpstr>
      <vt:lpstr>Слайд 19</vt:lpstr>
      <vt:lpstr>Слайд 20</vt:lpstr>
      <vt:lpstr>Адрес приемной комиссии: г.Мантурово ул.Больничная, 2 e-mail:: ptu12@yandex.ru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Владелец</cp:lastModifiedBy>
  <cp:revision>365</cp:revision>
  <dcterms:created xsi:type="dcterms:W3CDTF">2013-08-21T19:17:07Z</dcterms:created>
  <dcterms:modified xsi:type="dcterms:W3CDTF">2019-03-19T06:19:10Z</dcterms:modified>
</cp:coreProperties>
</file>